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1" r:id="rId3"/>
    <p:sldId id="262" r:id="rId4"/>
    <p:sldId id="263" r:id="rId5"/>
    <p:sldId id="264" r:id="rId6"/>
    <p:sldId id="266" r:id="rId7"/>
    <p:sldId id="260" r:id="rId8"/>
    <p:sldId id="265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969"/>
    <a:srgbClr val="2A1255"/>
    <a:srgbClr val="324057"/>
    <a:srgbClr val="0041B6"/>
    <a:srgbClr val="006CFF"/>
    <a:srgbClr val="97000B"/>
    <a:srgbClr val="F9D600"/>
    <a:srgbClr val="007CCE"/>
    <a:srgbClr val="A58C51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8585" y="3161508"/>
            <a:ext cx="834682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Использование современных педагогических технологий в развитии профессиональных и личностных качеств учащихся по специальности «Сестринское дело»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36831" y="4703003"/>
            <a:ext cx="4349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Добрицкая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Н.В.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реподаватель педиатрии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чреждение образования «Минский государственный медицинский колледж»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048996" cy="13377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КЕЙС-ТЕХНОЛОГИИ ПОЗВОЛЯЮТ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1396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2" descr="C:\Users\123\Desktop\человечки\2.bmp"/>
          <p:cNvPicPr>
            <a:picLocks noChangeAspect="1" noChangeArrowheads="1"/>
          </p:cNvPicPr>
          <p:nvPr/>
        </p:nvPicPr>
        <p:blipFill>
          <a:blip r:embed="rId2" cstate="print"/>
          <a:srcRect l="3906" t="5208" r="5468"/>
          <a:stretch>
            <a:fillRect/>
          </a:stretch>
        </p:blipFill>
        <p:spPr bwMode="auto">
          <a:xfrm flipH="1">
            <a:off x="0" y="864210"/>
            <a:ext cx="9143998" cy="59937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13164" y="1337733"/>
            <a:ext cx="397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ДЛЯ УЧАЩЕГОСЯ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1396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14" y="2588821"/>
            <a:ext cx="56645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Глубже осмыслить сущность осваиваемой профессии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Оценить собственную готовность к самостоятельному принятию решений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Устранить пробелы в знаниях за счет </a:t>
            </a:r>
            <a:br>
              <a:rPr lang="ru-RU" sz="2000" dirty="0" smtClean="0"/>
            </a:br>
            <a:r>
              <a:rPr lang="ru-RU" sz="2000" dirty="0" smtClean="0"/>
              <a:t>общения в группе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Самостоятельно регулировать уровень </a:t>
            </a:r>
            <a:br>
              <a:rPr lang="ru-RU" sz="2000" dirty="0" smtClean="0"/>
            </a:br>
            <a:r>
              <a:rPr lang="ru-RU" sz="2000" dirty="0" smtClean="0"/>
              <a:t>своей активности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Связать воедино накопленные знания и умения, оценить их практическую значимость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22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048996" cy="13377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КЕЙС-ТЕХНОЛОГИИ ПОЗВОЛЯЮТ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1396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2" descr="C:\Users\123\Desktop\человечки\2.bmp"/>
          <p:cNvPicPr>
            <a:picLocks noChangeAspect="1" noChangeArrowheads="1"/>
          </p:cNvPicPr>
          <p:nvPr/>
        </p:nvPicPr>
        <p:blipFill>
          <a:blip r:embed="rId2" cstate="print"/>
          <a:srcRect l="3906" t="5208" r="5468"/>
          <a:stretch>
            <a:fillRect/>
          </a:stretch>
        </p:blipFill>
        <p:spPr bwMode="auto">
          <a:xfrm flipH="1">
            <a:off x="0" y="864210"/>
            <a:ext cx="9143996" cy="6165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85652" y="1296260"/>
            <a:ext cx="397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ДЛЯ ПЕДАГОГА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1396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265" y="2588821"/>
            <a:ext cx="5533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Повышение уровня качества усвоения учебного материала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Получение информации о достижении учащимися уровней практического применения и переноса в освоении </a:t>
            </a:r>
            <a:br>
              <a:rPr lang="ru-RU" sz="2000" dirty="0" smtClean="0"/>
            </a:br>
            <a:r>
              <a:rPr lang="ru-RU" sz="2000" dirty="0" smtClean="0"/>
              <a:t>учебного материала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Активизация их чувств и переживаний учащихся в процессе принятия решения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Повышение учебной мотивации за счет углубления представления о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30316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56261"/>
            <a:ext cx="7886700" cy="13377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Ограничения использования кейс-технологий</a:t>
            </a:r>
          </a:p>
        </p:txBody>
      </p:sp>
      <p:pic>
        <p:nvPicPr>
          <p:cNvPr id="3" name="Picture 2" descr="C:\Users\123\Desktop\человечки\IMG_0685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416" y="1910442"/>
            <a:ext cx="2873828" cy="47991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5516" y="1910442"/>
            <a:ext cx="54990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Применять кейс-технологию следует после завершения изучения учащимися некоторого раздела или учебной дисциплины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Для реализации данной технологии необходимо выбирать учебный материал, насыщенный контрастами и противоречиями, отличающийся вариативностью и наличием альтернативных путей выхода из складывающихся ситуаций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45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4" y="285008"/>
            <a:ext cx="9001496" cy="5296394"/>
          </a:xfrm>
        </p:spPr>
        <p:txBody>
          <a:bodyPr>
            <a:noAutofit/>
          </a:bodyPr>
          <a:lstStyle/>
          <a:p>
            <a:pPr algn="just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Использование кейс-технологий в обучении не решит всех проблем.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Наибольшего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эффекта можно достичь при разумном сочетании традиционных и интерактивных технологий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74028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573" y="1512278"/>
            <a:ext cx="7886700" cy="27783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«Скажи мне – и я забуду.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Покажи мне – и я запомню, 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Вовлеки меня – и я научусь.»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A125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A125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A125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      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Конфуций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21396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2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2066" y="1230924"/>
            <a:ext cx="7886700" cy="133773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Обучение – целенаправленный процесс организации и стимулирования учебной деятельности обучающихся по овладению знаниями, умениями и навыками, развитию творческих способностей.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21396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47447" y="3908629"/>
            <a:ext cx="6775938" cy="1835678"/>
            <a:chOff x="869855" y="2068107"/>
            <a:chExt cx="10599115" cy="351800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855" y="2068107"/>
              <a:ext cx="6314718" cy="35180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perspectiveHeroicExtremeRightFacing"/>
              <a:lightRig rig="threePt" dir="t"/>
            </a:scene3d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6363" y="2068107"/>
              <a:ext cx="6492607" cy="34797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perspectiveHeroicExtremeLeftFacing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8310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05" y="170333"/>
            <a:ext cx="8956431" cy="2450124"/>
          </a:xfrm>
        </p:spPr>
        <p:txBody>
          <a:bodyPr>
            <a:normAutofit fontScale="90000"/>
          </a:bodyPr>
          <a:lstStyle/>
          <a:p>
            <a:pPr marL="228600" lvl="0" indent="228600" algn="just" eaLnBrk="0" fontAlgn="base" hangingPunct="0">
              <a:spcBef>
                <a:spcPts val="100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ПЕДАГОГИЧЕСКАЯ</a:t>
            </a:r>
            <a:r>
              <a:rPr lang="ru-RU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ТЕХНОЛОГИЯ – ЭТО СИСТЕМА МЕТОДОВ, ФОРМ И СРЕДСТВ ПЕРЕДАЧИ СОЦИАЛЬНОГО ОПЫТА, НАПРАВЛЕННАЯ НА ОПТИМИЗАЦИЮ ОБРАЗОВАТЕЛЬНОГО ПРОЦЕССА И ОБЕСПЕЧИВАЮЩАЯ КОМФОРТНЫЕ УСЛОВИЯ ДЛЯ </a:t>
            </a:r>
            <a:r>
              <a:rPr lang="ru-RU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ЕГО УЧАСТНИКОВ.</a:t>
            </a:r>
            <a:br>
              <a:rPr lang="ru-RU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endParaRPr lang="ru-RU" sz="31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69747" y="2989385"/>
            <a:ext cx="8010837" cy="3423138"/>
            <a:chOff x="711665" y="2508711"/>
            <a:chExt cx="11152884" cy="340639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8900" y="2508711"/>
              <a:ext cx="3078328" cy="165020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2745" y="2508711"/>
              <a:ext cx="3321079" cy="177267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8604" y="4064838"/>
              <a:ext cx="3395945" cy="182084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665" y="4035417"/>
              <a:ext cx="3321079" cy="177388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1114" y="4035417"/>
              <a:ext cx="3506410" cy="1879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7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Современные педагогические технологии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21396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744" t="21027" r="16154" b="6324"/>
          <a:stretch/>
        </p:blipFill>
        <p:spPr>
          <a:xfrm>
            <a:off x="1676401" y="1337732"/>
            <a:ext cx="6318738" cy="49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457200"/>
            <a:ext cx="8768861" cy="2836985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Кейс-технология – это организация самостоятельной познавательной деятельности учащихся по анализу и решению ситуаций профессиональной деятельности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21396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23" y="2778369"/>
            <a:ext cx="2535606" cy="37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5" y="328245"/>
            <a:ext cx="8757139" cy="1009487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КЛЮЧЕВЫЕ ЭЛЕМЕНТЫ КЕЙС-ТЕХНОЛОГИИ: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1396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55482" y="1543586"/>
            <a:ext cx="6490641" cy="781050"/>
            <a:chOff x="1269" y="1296"/>
            <a:chExt cx="3193" cy="49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Использование на занятии реальной ситуации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53894" y="2305586"/>
            <a:ext cx="6492229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80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Сочетание индивидуальной и групповой работы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57069" y="3053299"/>
            <a:ext cx="6489054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Поиск альтернативных  решений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53894" y="3815299"/>
            <a:ext cx="6492229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Выбор решения проблемы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2053894" y="4577297"/>
            <a:ext cx="6492229" cy="784224"/>
            <a:chOff x="1268" y="3207"/>
            <a:chExt cx="3190" cy="494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Сравнение предлагаемого решения с эталоном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КЕЙС-ТЕХНОЛОГИЯ СОДЕРЖИТ: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 descr="C:\Users\123\Pictures\item_2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844" y="1552937"/>
            <a:ext cx="5203479" cy="421481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216481" y="1624374"/>
            <a:ext cx="6500859" cy="3929066"/>
            <a:chOff x="357158" y="2714620"/>
            <a:chExt cx="6500859" cy="3929066"/>
          </a:xfrm>
        </p:grpSpPr>
        <p:grpSp>
          <p:nvGrpSpPr>
            <p:cNvPr id="6" name="Группа 14"/>
            <p:cNvGrpSpPr/>
            <p:nvPr/>
          </p:nvGrpSpPr>
          <p:grpSpPr>
            <a:xfrm>
              <a:off x="1357290" y="2714620"/>
              <a:ext cx="4071966" cy="3143272"/>
              <a:chOff x="-3714808" y="3071810"/>
              <a:chExt cx="4071966" cy="3143272"/>
            </a:xfrm>
          </p:grpSpPr>
          <p:sp>
            <p:nvSpPr>
              <p:cNvPr id="13" name="Стрелка вправо 12"/>
              <p:cNvSpPr/>
              <p:nvPr/>
            </p:nvSpPr>
            <p:spPr>
              <a:xfrm>
                <a:off x="-3643370" y="3071810"/>
                <a:ext cx="4000528" cy="3143272"/>
              </a:xfrm>
              <a:prstGeom prst="rightArrow">
                <a:avLst>
                  <a:gd name="adj1" fmla="val 50000"/>
                  <a:gd name="adj2" fmla="val 3448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-3714808" y="3786190"/>
                <a:ext cx="392909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ru-RU" dirty="0" smtClean="0">
                    <a:latin typeface="Corbel" pitchFamily="34" charset="0"/>
                  </a:rPr>
                  <a:t>	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Проблему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содержащую в себе несколько вариантов ее решения;</a:t>
                </a:r>
              </a:p>
            </p:txBody>
          </p:sp>
        </p:grpSp>
        <p:grpSp>
          <p:nvGrpSpPr>
            <p:cNvPr id="7" name="Группа 15"/>
            <p:cNvGrpSpPr/>
            <p:nvPr/>
          </p:nvGrpSpPr>
          <p:grpSpPr>
            <a:xfrm>
              <a:off x="357158" y="4857760"/>
              <a:ext cx="4143404" cy="1785926"/>
              <a:chOff x="357158" y="4857760"/>
              <a:chExt cx="4143404" cy="1785926"/>
            </a:xfrm>
          </p:grpSpPr>
          <p:sp>
            <p:nvSpPr>
              <p:cNvPr id="11" name="Стрелка вправо 10"/>
              <p:cNvSpPr/>
              <p:nvPr/>
            </p:nvSpPr>
            <p:spPr>
              <a:xfrm>
                <a:off x="500034" y="4857760"/>
                <a:ext cx="4000528" cy="1785926"/>
              </a:xfrm>
              <a:prstGeom prst="rightArrow">
                <a:avLst>
                  <a:gd name="adj1" fmla="val 50000"/>
                  <a:gd name="adj2" fmla="val 8123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7158" y="5286388"/>
                <a:ext cx="39290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ru-RU" dirty="0" smtClean="0">
                    <a:latin typeface="Corbel" pitchFamily="34" charset="0"/>
                  </a:rPr>
                  <a:t>	</a:t>
                </a:r>
                <a:r>
                  <a:rPr lang="ru-RU" sz="2800" dirty="0" smtClean="0">
                    <a:latin typeface="Corbel" pitchFamily="34" charset="0"/>
                  </a:rPr>
                  <a:t>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Вспомогательную информацию;</a:t>
                </a:r>
              </a:p>
            </p:txBody>
          </p:sp>
        </p:grpSp>
        <p:grpSp>
          <p:nvGrpSpPr>
            <p:cNvPr id="8" name="Группа 19"/>
            <p:cNvGrpSpPr/>
            <p:nvPr/>
          </p:nvGrpSpPr>
          <p:grpSpPr>
            <a:xfrm>
              <a:off x="4500562" y="5072074"/>
              <a:ext cx="2357455" cy="1357323"/>
              <a:chOff x="4500562" y="5072074"/>
              <a:chExt cx="2357455" cy="1357323"/>
            </a:xfrm>
          </p:grpSpPr>
          <p:sp>
            <p:nvSpPr>
              <p:cNvPr id="9" name="Стрелка вправо 8"/>
              <p:cNvSpPr/>
              <p:nvPr/>
            </p:nvSpPr>
            <p:spPr>
              <a:xfrm>
                <a:off x="4500562" y="5072074"/>
                <a:ext cx="2357455" cy="1357323"/>
              </a:xfrm>
              <a:prstGeom prst="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72001" y="5500703"/>
                <a:ext cx="2000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ru-RU" dirty="0" smtClean="0">
                    <a:latin typeface="Corbel" pitchFamily="34" charset="0"/>
                  </a:rPr>
                  <a:t>	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Задание</a:t>
                </a: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" name="Rectangle 3"/>
          <p:cNvSpPr txBox="1">
            <a:spLocks/>
          </p:cNvSpPr>
          <p:nvPr/>
        </p:nvSpPr>
        <p:spPr>
          <a:xfrm>
            <a:off x="438120" y="2795582"/>
            <a:ext cx="8648730" cy="3954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	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178" y="152967"/>
            <a:ext cx="7886700" cy="13377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ВИДЫ КЕЙСОВ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672347" y="4014352"/>
            <a:ext cx="2954215" cy="2633296"/>
            <a:chOff x="445476" y="3986627"/>
            <a:chExt cx="2954215" cy="263329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476" y="3986627"/>
              <a:ext cx="2954215" cy="26332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1435551">
              <a:off x="789194" y="4978767"/>
              <a:ext cx="2381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Оценка решения</a:t>
              </a:r>
              <a:endParaRPr lang="ru-RU" sz="24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26562" y="3900638"/>
            <a:ext cx="2954215" cy="2633296"/>
            <a:chOff x="4704876" y="3829687"/>
            <a:chExt cx="2954215" cy="263329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4876" y="3829687"/>
              <a:ext cx="2954215" cy="263329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435551">
              <a:off x="5062430" y="4730837"/>
              <a:ext cx="22391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Поиск </a:t>
              </a:r>
              <a:r>
                <a:rPr lang="ru-RU" sz="2400" dirty="0" err="1" smtClean="0"/>
                <a:t>информациии</a:t>
              </a:r>
              <a:r>
                <a:rPr lang="ru-RU" sz="2400" dirty="0" smtClean="0"/>
                <a:t> </a:t>
              </a:r>
              <a:endParaRPr lang="ru-RU" sz="24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11962" y="1381056"/>
            <a:ext cx="2954215" cy="2633296"/>
            <a:chOff x="445476" y="3986627"/>
            <a:chExt cx="2954215" cy="263329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476" y="3986627"/>
              <a:ext cx="2954215" cy="263329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21435551">
              <a:off x="832338" y="4795444"/>
              <a:ext cx="22391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Нахождение проблемы </a:t>
              </a:r>
              <a:endParaRPr lang="ru-RU" sz="24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57490" y="1435876"/>
            <a:ext cx="2954215" cy="2633296"/>
            <a:chOff x="457490" y="1435876"/>
            <a:chExt cx="2954215" cy="263329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490" y="1435876"/>
              <a:ext cx="2954215" cy="263329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1435551">
              <a:off x="815043" y="2521693"/>
              <a:ext cx="2239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Поиск решения 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40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193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Times New Roman</vt:lpstr>
      <vt:lpstr>Wingdings 2</vt:lpstr>
      <vt:lpstr>Office Theme</vt:lpstr>
      <vt:lpstr>Презентация PowerPoint</vt:lpstr>
      <vt:lpstr>«Скажи мне – и я забуду. Покажи мне – и я запомню,  Вовлеки меня – и я научусь.»                                          Конфуций</vt:lpstr>
      <vt:lpstr> Обучение – целенаправленный процесс организации и стимулирования учебной деятельности обучающихся по овладению знаниями, умениями и навыками, развитию творческих способностей.</vt:lpstr>
      <vt:lpstr>  ПЕДАГОГИЧЕСКАЯ ТЕХНОЛОГИЯ – ЭТО СИСТЕМА МЕТОДОВ, ФОРМ И СРЕДСТВ ПЕРЕДАЧИ СОЦИАЛЬНОГО ОПЫТА, НАПРАВЛЕННАЯ НА ОПТИМИЗАЦИЮ ОБРАЗОВАТЕЛЬНОГО ПРОЦЕССА И ОБЕСПЕЧИВАЮЩАЯ КОМФОРТНЫЕ УСЛОВИЯ ДЛЯ ЕГО УЧАСТНИКОВ.  </vt:lpstr>
      <vt:lpstr>Современные педагогические технологии</vt:lpstr>
      <vt:lpstr>Кейс-технология – это организация самостоятельной познавательной деятельности учащихся по анализу и решению ситуаций профессиональной деятельности</vt:lpstr>
      <vt:lpstr>КЛЮЧЕВЫЕ ЭЛЕМЕНТЫ КЕЙС-ТЕХНОЛОГИИ:</vt:lpstr>
      <vt:lpstr>КЕЙС-ТЕХНОЛОГИЯ СОДЕРЖИТ: </vt:lpstr>
      <vt:lpstr>ВИДЫ КЕЙСОВ</vt:lpstr>
      <vt:lpstr>КЕЙС-ТЕХНОЛОГИИ ПОЗВОЛЯЮТ</vt:lpstr>
      <vt:lpstr>КЕЙС-ТЕХНОЛОГИИ ПОЗВОЛЯЮТ</vt:lpstr>
      <vt:lpstr>Ограничения использования кейс-технологий</vt:lpstr>
      <vt:lpstr>Использование кейс-технологий в обучении не решит всех проблем.  Наибольшего эффекта можно достичь при разумном сочетании традиционных и интерактивных технологий обучения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Алина Владимировна</cp:lastModifiedBy>
  <cp:revision>95</cp:revision>
  <dcterms:created xsi:type="dcterms:W3CDTF">2016-11-18T14:12:19Z</dcterms:created>
  <dcterms:modified xsi:type="dcterms:W3CDTF">2018-06-08T12:21:06Z</dcterms:modified>
</cp:coreProperties>
</file>